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5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260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72664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Data Engineering 1:Big Data Databases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372629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By Team 9,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33161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Anton J Vikranth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49369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Praneet Patnaik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33199" y="554224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Gaurav Naik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33199" y="614755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Pavankumar Umesh  Managoli</a:t>
            </a:r>
            <a:endParaRPr lang="en-US" sz="1750" dirty="0"/>
          </a:p>
        </p:txBody>
      </p:sp>
      <p:pic>
        <p:nvPicPr>
          <p:cNvPr id="11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669369"/>
            <a:ext cx="893742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Scraping MyAnimeList - each item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1808083"/>
            <a:ext cx="10554414" cy="5752147"/>
          </a:xfrm>
          <a:prstGeom prst="rect">
            <a:avLst/>
          </a:prstGeom>
        </p:spPr>
      </p:pic>
      <p:pic>
        <p:nvPicPr>
          <p:cNvPr id="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482340" y="511016"/>
            <a:ext cx="7665601" cy="5794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563"/>
              </a:lnSpc>
              <a:buNone/>
            </a:pPr>
            <a:r>
              <a:rPr lang="en-US" sz="3651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Crawling AnimeNewsNetwork-first </a:t>
            </a:r>
            <a:endParaRPr lang="en-US" sz="365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721" y="1461373"/>
            <a:ext cx="8788360" cy="52466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910721" y="6916579"/>
            <a:ext cx="8808958" cy="296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6"/>
              </a:lnSpc>
              <a:buNone/>
            </a:pPr>
            <a:endParaRPr lang="en-US" sz="1460" dirty="0"/>
          </a:p>
        </p:txBody>
      </p:sp>
      <p:sp>
        <p:nvSpPr>
          <p:cNvPr id="7" name="Text 3"/>
          <p:cNvSpPr/>
          <p:nvPr/>
        </p:nvSpPr>
        <p:spPr>
          <a:xfrm>
            <a:off x="2910721" y="7421880"/>
            <a:ext cx="8808958" cy="296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6"/>
              </a:lnSpc>
              <a:buNone/>
            </a:pPr>
            <a:endParaRPr lang="en-US" sz="1460" dirty="0"/>
          </a:p>
        </p:txBody>
      </p:sp>
      <p:pic>
        <p:nvPicPr>
          <p:cNvPr id="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888813" y="581382"/>
            <a:ext cx="8852773" cy="660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03"/>
              </a:lnSpc>
              <a:buNone/>
            </a:pPr>
            <a:r>
              <a:rPr lang="en-US" sz="4162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Crawling AnimeNewsNetwork-each</a:t>
            </a:r>
            <a:endParaRPr lang="en-US" sz="416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739" y="1664970"/>
            <a:ext cx="10042922" cy="5985510"/>
          </a:xfrm>
          <a:prstGeom prst="rect">
            <a:avLst/>
          </a:prstGeom>
        </p:spPr>
      </p:pic>
      <p:pic>
        <p:nvPicPr>
          <p:cNvPr id="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501753" y="542687"/>
            <a:ext cx="5626894" cy="6167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856"/>
              </a:lnSpc>
              <a:buNone/>
            </a:pPr>
            <a:r>
              <a:rPr lang="en-US" sz="3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Crawling AniDB- first 30</a:t>
            </a:r>
            <a:endParaRPr lang="en-US" sz="3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186" y="1554123"/>
            <a:ext cx="9374029" cy="559629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8186" y="7372350"/>
            <a:ext cx="9374029" cy="315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6"/>
              </a:lnSpc>
              <a:buNone/>
            </a:pPr>
            <a:endParaRPr lang="en-US" sz="1554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235887" y="584121"/>
            <a:ext cx="6158508" cy="661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12"/>
              </a:lnSpc>
              <a:buNone/>
            </a:pPr>
            <a:r>
              <a:rPr lang="en-US" sz="4169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Crawling AniDB- next 30</a:t>
            </a:r>
            <a:endParaRPr lang="en-US" sz="4169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09" y="1669375"/>
            <a:ext cx="10060662" cy="5975985"/>
          </a:xfrm>
          <a:prstGeom prst="rect">
            <a:avLst/>
          </a:prstGeom>
        </p:spPr>
      </p:pic>
      <p:pic>
        <p:nvPicPr>
          <p:cNvPr id="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143315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Project setup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913" y="2714982"/>
            <a:ext cx="1571387" cy="333291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941" y="2714982"/>
            <a:ext cx="5328166" cy="333291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037993" y="64409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681526" y="536496"/>
            <a:ext cx="4100989" cy="609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1"/>
              </a:lnSpc>
              <a:buNone/>
            </a:pPr>
            <a:r>
              <a:rPr lang="en-US" sz="3841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Database schema</a:t>
            </a:r>
            <a:endParaRPr lang="en-US" sz="384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526" y="1536383"/>
            <a:ext cx="9267230" cy="6159579"/>
          </a:xfrm>
          <a:prstGeom prst="rect">
            <a:avLst/>
          </a:prstGeom>
        </p:spPr>
      </p:pic>
      <p:pic>
        <p:nvPicPr>
          <p:cNvPr id="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1696164"/>
            <a:ext cx="51811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Business Queries - 1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83487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Query to highlight versatile anime producers with multiple-genre involvement, sorting by average popularity.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3795593"/>
            <a:ext cx="10554414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SELECT Producers.Producers, COUNT(DISTINCT Genres.gID) AS NumberOfGenres, AVG(descriptions.Popularity) AS AveragePopularity FROM Producers JOIN animeProducers ON Producers.pID = animeProducers.pID JOIN descriptions ON animeProducers.malID = descriptions.malID JOIN animeGenres ON descriptions.malID = animeGenres.malID JOIN Genres ON animeGenres.gID = Genres.gID GROUP BY Producers.Producers HAVING NumberOfGenres &gt; 1 ORDER BY AveragePopularity DESC;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617791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1249085"/>
            <a:ext cx="52755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Business Queries - 2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38779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Query to Find Average Score for Each Genre: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299311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SELECT g.Genres, AVG(d.Score) AS AverageScore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359842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FROM anime.Genres 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42037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JOIN anime.animeGenres ag ON g.gID = ag.gID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480905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JOIN anime.descriptions d ON ag.malID = d.malID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541436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GROUP BY g.Genres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601968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ORDER BY AverageScore DESC;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037993" y="662499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3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1249085"/>
            <a:ext cx="52876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Business Queries - 3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38779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Query to Find Studios with the Most Released Episodes: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299311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SELECT s.Studios, SUM(d.Episodes) AS TotalEpisodes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359842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FROM anime.Studios 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42037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JOIN anime.animeStudios ast ON s.sID = ast.sID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480905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JOIN anime.descriptions d ON ast.malID = d.malID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541436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GROUP BY s.Studios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601968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ORDER BY TotalEpisodes DESC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037993" y="662499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3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965954"/>
            <a:ext cx="47561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Websites Scraped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2243495"/>
            <a:ext cx="28009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MyAnimeList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2798802"/>
            <a:ext cx="3156347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MyAnimeList is a comprehensive online database and community platform that allows users to track, rate, and review anime and manga. It serves as a go-to resource for anime enthusiasts, providing information on series, characters, and industry new.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099334" y="2243495"/>
            <a:ext cx="28009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Anime News Network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743932" y="2798802"/>
            <a:ext cx="3156347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Anime News Network is a leading online source for anime and manga news, reviews, and industry insights. Providing up-to-date information and editorials, it serves as a go-to platform for enthusiasts and industry professionals alike, offering comprehensive coverage of the anime world.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805273" y="2243495"/>
            <a:ext cx="28009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AniDB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449872" y="2798802"/>
            <a:ext cx="3156347" cy="42648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AniDB is an extensive anime database and community-driven platform that facilitates tracking, rating, and discovering anime series and movies. With detailed information on episodes, characters, and user-generated content, it caters to anime fans seeking a thorough and collaborative database experience.</a:t>
            </a:r>
            <a:endParaRPr lang="en-US" sz="1750" dirty="0"/>
          </a:p>
        </p:txBody>
      </p:sp>
      <p:pic>
        <p:nvPicPr>
          <p:cNvPr id="1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1551742"/>
            <a:ext cx="53076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Business Queries - 4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69045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Query to Retrieve Anime with a Certain Producer: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329576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SELECT d.*, p.Producers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390108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FROM anime.descriptions 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JOIN anime.animeProducers ap ON d.malID = ap.malID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511171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JOIN anime.Producers p ON ap.pID = p.pID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57170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WHERE p.Producers = 'Madhouse';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632233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1551742"/>
            <a:ext cx="528887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Business Queries - 5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69045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Retrieve Anime with Specific Genre (e.g., 'Action'):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329576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SELECT d.*, g.Genres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390108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FROM anime.descriptions 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JOIN anime.animeGenres ag ON d.malID = ag.malID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511171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JOIN anime.Genres g ON ag.gID = g.gID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57170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WHERE g.Genres = 'Action';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632233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2157055"/>
            <a:ext cx="541496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Business Queries - 6 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29576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Query to Find Active Studios with Most Anime: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390108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SELECT Studios.Studios, COUNT(animeStudios.malID) AS AnimeCount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FROM anime.Studios J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511171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OIN anime.animeStudios ON Studios.sID = animeStudios.sID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57170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GROUP BY Studios.Studios ORDER BY AnimeCount DESC;</a:t>
            </a:r>
            <a:endParaRPr lang="en-US" sz="1750" dirty="0"/>
          </a:p>
        </p:txBody>
      </p:sp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2459712"/>
            <a:ext cx="52776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Business Queries - 7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59842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Query to Find Highest Rated Animes (Rating greater than 8 )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2037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SELECT * FROM ADBdetails AS a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480905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WHERE a.RATING &gt; 8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541436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ORDER BY a.RATING DESC, a.EPISODE;</a:t>
            </a:r>
            <a:endParaRPr lang="en-US" sz="1750" dirty="0"/>
          </a:p>
        </p:txBody>
      </p:sp>
      <p:pic>
        <p:nvPicPr>
          <p:cNvPr id="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093256" y="342328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Thank You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45091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521744" y="554950"/>
            <a:ext cx="6031944" cy="6306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66"/>
              </a:lnSpc>
              <a:buNone/>
            </a:pPr>
            <a:r>
              <a:rPr lang="en-US" sz="3973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                             MyAnimeList</a:t>
            </a:r>
            <a:endParaRPr lang="en-US" sz="397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744" y="1589246"/>
            <a:ext cx="9291757" cy="55378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21744" y="7354133"/>
            <a:ext cx="9586793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3"/>
              </a:lnSpc>
              <a:buNone/>
            </a:pPr>
            <a:endParaRPr lang="en-US" sz="1589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091946" y="481251"/>
            <a:ext cx="4446389" cy="545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298"/>
              </a:lnSpc>
              <a:buNone/>
            </a:pPr>
            <a:r>
              <a:rPr lang="en-US" sz="3438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Anime News Network</a:t>
            </a:r>
            <a:endParaRPr lang="en-US" sz="343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182" y="1376124"/>
            <a:ext cx="8296037" cy="49444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167182" y="6517005"/>
            <a:ext cx="8296037" cy="2794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0"/>
              </a:lnSpc>
              <a:buNone/>
            </a:pPr>
            <a:endParaRPr lang="en-US" sz="1375" dirty="0"/>
          </a:p>
        </p:txBody>
      </p:sp>
      <p:sp>
        <p:nvSpPr>
          <p:cNvPr id="7" name="Text 3"/>
          <p:cNvSpPr/>
          <p:nvPr/>
        </p:nvSpPr>
        <p:spPr>
          <a:xfrm>
            <a:off x="3167182" y="6992898"/>
            <a:ext cx="8296037" cy="2794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0"/>
              </a:lnSpc>
              <a:buNone/>
            </a:pPr>
            <a:endParaRPr lang="en-US" sz="1375" dirty="0"/>
          </a:p>
        </p:txBody>
      </p:sp>
      <p:sp>
        <p:nvSpPr>
          <p:cNvPr id="8" name="Text 4"/>
          <p:cNvSpPr/>
          <p:nvPr/>
        </p:nvSpPr>
        <p:spPr>
          <a:xfrm>
            <a:off x="3167182" y="7468791"/>
            <a:ext cx="8296037" cy="2794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0"/>
              </a:lnSpc>
              <a:buNone/>
            </a:pPr>
            <a:endParaRPr lang="en-US" sz="1375" dirty="0"/>
          </a:p>
        </p:txBody>
      </p:sp>
      <p:pic>
        <p:nvPicPr>
          <p:cNvPr id="9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708571" y="552212"/>
            <a:ext cx="3213021" cy="5019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953"/>
              </a:lnSpc>
              <a:buNone/>
            </a:pPr>
            <a:r>
              <a:rPr lang="en-US" sz="3162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AniDB</a:t>
            </a:r>
            <a:endParaRPr lang="en-US" sz="316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794" y="1455777"/>
            <a:ext cx="9538692" cy="567547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45794" y="7357110"/>
            <a:ext cx="9538692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0"/>
              </a:lnSpc>
              <a:buNone/>
            </a:pPr>
            <a:endParaRPr lang="en-US" sz="1581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10061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Data Points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144911"/>
            <a:ext cx="10554414" cy="2018586"/>
          </a:xfrm>
          <a:prstGeom prst="roundRect">
            <a:avLst>
              <a:gd name="adj" fmla="val 4953"/>
            </a:avLst>
          </a:prstGeom>
          <a:solidFill>
            <a:srgbClr val="E2E3E9"/>
          </a:solidFill>
          <a:ln w="13811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273975" y="238089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MyAnimeList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2861310"/>
            <a:ext cx="1008245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Synonyms, Japanese, English, Types, Episode, Status, Aired, Premiered, Broadcast, Producers, Licensors, Studios, Source, Genre, Theme, Demographic, Rating, Scored, Ranked, Popularity, Members, Favorites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037993" y="4385667"/>
            <a:ext cx="10554414" cy="1307783"/>
          </a:xfrm>
          <a:prstGeom prst="roundRect">
            <a:avLst>
              <a:gd name="adj" fmla="val 7646"/>
            </a:avLst>
          </a:prstGeom>
          <a:solidFill>
            <a:srgbClr val="E2E3E9"/>
          </a:solidFill>
          <a:ln w="13811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2273975" y="4621649"/>
            <a:ext cx="269414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AnimeNewsNetwork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73975" y="5102066"/>
            <a:ext cx="1008245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Images of animes were scraped from the website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5915620"/>
            <a:ext cx="10554414" cy="1307783"/>
          </a:xfrm>
          <a:prstGeom prst="roundRect">
            <a:avLst>
              <a:gd name="adj" fmla="val 7646"/>
            </a:avLst>
          </a:prstGeom>
          <a:solidFill>
            <a:srgbClr val="E2E3E9"/>
          </a:solidFill>
          <a:ln w="13811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2273975" y="615160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AniDB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73975" y="6632019"/>
            <a:ext cx="1008245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Anime Title, Anime Type, Episode Count, Rating, Average Rating, Review Rating</a:t>
            </a:r>
            <a:endParaRPr lang="en-US" sz="1750" dirty="0"/>
          </a:p>
        </p:txBody>
      </p:sp>
      <p:pic>
        <p:nvPicPr>
          <p:cNvPr id="14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684383"/>
            <a:ext cx="56488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Tool used for crawling MyAnimeList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5100757"/>
            <a:ext cx="56488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Scrapy used for crawling from websites</a:t>
            </a:r>
            <a:endParaRPr lang="en-US" sz="2187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138601" y="600432"/>
            <a:ext cx="8074462" cy="681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63"/>
              </a:lnSpc>
              <a:buNone/>
            </a:pPr>
            <a:r>
              <a:rPr lang="en-US" sz="4291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Crawling MyAnimeList - first 50</a:t>
            </a:r>
            <a:endParaRPr lang="en-US" sz="429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601" y="1717477"/>
            <a:ext cx="10353080" cy="5911572"/>
          </a:xfrm>
          <a:prstGeom prst="rect">
            <a:avLst/>
          </a:prstGeom>
        </p:spPr>
      </p:pic>
      <p:pic>
        <p:nvPicPr>
          <p:cNvPr id="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105501" y="604123"/>
            <a:ext cx="8250079" cy="685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98"/>
              </a:lnSpc>
              <a:buNone/>
            </a:pPr>
            <a:r>
              <a:rPr lang="en-US" sz="4318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Crawling MyAnimeList - next 50</a:t>
            </a:r>
            <a:endParaRPr lang="en-US" sz="431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501" y="1728192"/>
            <a:ext cx="10419278" cy="5897285"/>
          </a:xfrm>
          <a:prstGeom prst="rect">
            <a:avLst/>
          </a:prstGeom>
        </p:spPr>
      </p:pic>
      <p:pic>
        <p:nvPicPr>
          <p:cNvPr id="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753</Words>
  <Application>Microsoft Macintosh PowerPoint</Application>
  <PresentationFormat>Custom</PresentationFormat>
  <Paragraphs>103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Instrument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Naik, Gaurav Sandeep (SRH Hochschule Heidelberg Student)</cp:lastModifiedBy>
  <cp:revision>3</cp:revision>
  <dcterms:created xsi:type="dcterms:W3CDTF">2024-02-06T07:06:42Z</dcterms:created>
  <dcterms:modified xsi:type="dcterms:W3CDTF">2024-02-06T07:13:20Z</dcterms:modified>
</cp:coreProperties>
</file>